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64" r:id="rId13"/>
    <p:sldId id="265" r:id="rId14"/>
  </p:sldIdLst>
  <p:sldSz cx="14630400" cy="8229600"/>
  <p:notesSz cx="8229600" cy="14630400"/>
  <p:embeddedFontLst>
    <p:embeddedFont>
      <p:font typeface="Arial Unicode MS" panose="020B0604020202020204" pitchFamily="34" charset="-128"/>
      <p:regular r:id="rId16"/>
    </p:embeddedFont>
    <p:embeddedFont>
      <p:font typeface="Century" panose="02040604050505020304" pitchFamily="18" charset="0"/>
      <p:regular r:id="rId17"/>
    </p:embeddedFont>
    <p:embeddedFont>
      <p:font typeface="Raleway Bold" panose="020B0604020202020204" charset="0"/>
      <p:bold r:id="rId18"/>
    </p:embeddedFont>
    <p:embeddedFont>
      <p:font typeface="Raleway Medium" pitchFamily="2" charset="0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38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97524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55269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Telco Customer Churn Analysis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29458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i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Insights from Customer Behavior and Churn Patterns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382316" y="5059918"/>
            <a:ext cx="7415927" cy="1080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"A visual data exploration of why telecom customers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               stay—or leave."</a:t>
            </a: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28" y="6698031"/>
            <a:ext cx="379690" cy="3796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2316" y="6655601"/>
            <a:ext cx="2366486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Mohammed Khezer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8DDF8-21C3-B8DB-73A7-F4E6642EE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892" y="2063932"/>
            <a:ext cx="7453992" cy="6046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43C9BC-BA97-4475-FBE8-39A4E42C2E0F}"/>
              </a:ext>
            </a:extLst>
          </p:cNvPr>
          <p:cNvSpPr txBox="1"/>
          <p:nvPr/>
        </p:nvSpPr>
        <p:spPr>
          <a:xfrm>
            <a:off x="195943" y="147464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>
                <a:solidFill>
                  <a:srgbClr val="FFC000"/>
                </a:solidFill>
              </a:rPr>
              <a:t>⏳ Churn Based on Contract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C7AA7-4111-7138-4A93-AD69BC8E0025}"/>
              </a:ext>
            </a:extLst>
          </p:cNvPr>
          <p:cNvSpPr txBox="1"/>
          <p:nvPr/>
        </p:nvSpPr>
        <p:spPr>
          <a:xfrm>
            <a:off x="404947" y="777346"/>
            <a:ext cx="139903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*Insight:*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The </a:t>
            </a:r>
            <a:r>
              <a:rPr lang="en-US" sz="2000" dirty="0" err="1">
                <a:solidFill>
                  <a:schemeClr val="bg1"/>
                </a:solidFill>
              </a:rPr>
              <a:t>countplot</a:t>
            </a:r>
            <a:r>
              <a:rPr lang="en-US" sz="2000" dirty="0">
                <a:solidFill>
                  <a:schemeClr val="bg1"/>
                </a:solidFill>
              </a:rPr>
              <a:t> reveals that customers with month-to-month contracts have the highest churn rate (1,307) compared to one-year contracts (1647). This suggests shorter-term commitments correlate with higher customer attrition, likely due to flexibility and lower switching barriers.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2069B-EFAE-6976-F2E4-365F66013E5D}"/>
              </a:ext>
            </a:extLst>
          </p:cNvPr>
          <p:cNvSpPr txBox="1"/>
          <p:nvPr/>
        </p:nvSpPr>
        <p:spPr>
          <a:xfrm>
            <a:off x="0" y="2332159"/>
            <a:ext cx="7315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This suggests that short-term commitments lead to higher attrition* possibly due to:  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Lower switching barriers* (easy to cancel).  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Price sensitivity* (no long-term discounts).  -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Flexibility-seeking behavior* (customers exploring alternatives).</a:t>
            </a:r>
          </a:p>
        </p:txBody>
      </p:sp>
    </p:spTree>
    <p:extLst>
      <p:ext uri="{BB962C8B-B14F-4D97-AF65-F5344CB8AC3E}">
        <p14:creationId xmlns:p14="http://schemas.microsoft.com/office/powerpoint/2010/main" val="199795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18BD35-55EF-B881-F120-9ACE9D4E7F6C}"/>
              </a:ext>
            </a:extLst>
          </p:cNvPr>
          <p:cNvSpPr txBox="1"/>
          <p:nvPr/>
        </p:nvSpPr>
        <p:spPr>
          <a:xfrm>
            <a:off x="509451" y="1129325"/>
            <a:ext cx="13911943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*Insight:*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Customers using electronic checks show the highest churn (1,294), while automatic payment methods (bank transfer/credit card) have significantly lower churn. This suggests manual payment processes may frustrate customers, while automated options improve retention. Businesses should encourage automatic payments to reduce attrition. </a:t>
            </a:r>
          </a:p>
        </p:txBody>
      </p:sp>
      <p:pic>
        <p:nvPicPr>
          <p:cNvPr id="5" name="Picture 4" descr="A graph of a number of customers&#10;&#10;AI-generated content may be incorrect.">
            <a:extLst>
              <a:ext uri="{FF2B5EF4-FFF2-40B4-BE49-F238E27FC236}">
                <a16:creationId xmlns:a16="http://schemas.microsoft.com/office/drawing/2014/main" id="{1145190B-9DD8-E013-B628-20D89BC4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606" y="2731091"/>
            <a:ext cx="6076794" cy="5446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36EA3D-8E9E-CD67-F727-9E1743200806}"/>
              </a:ext>
            </a:extLst>
          </p:cNvPr>
          <p:cNvSpPr txBox="1"/>
          <p:nvPr/>
        </p:nvSpPr>
        <p:spPr>
          <a:xfrm>
            <a:off x="2717074" y="375416"/>
            <a:ext cx="8778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rgbClr val="FFC000"/>
                </a:solidFill>
              </a:rPr>
              <a:t>⏳ Churn Based on Payment-Method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40615D-484A-8554-55F9-C66E9A5FD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12" y="4114800"/>
            <a:ext cx="7936291" cy="133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61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Strategies for Customer Retention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94" y="2207895"/>
            <a:ext cx="1125974" cy="13511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8348" y="2433042"/>
            <a:ext cx="253603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Targeted Discounts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738348" y="2880836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Offer 10-20% discounts to high-risk customers.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594" y="3559016"/>
            <a:ext cx="1125974" cy="13511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38348" y="3784163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Customer Service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738348" y="4231958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Enhance support experience for at-risk accounts.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594" y="4910138"/>
            <a:ext cx="1125974" cy="13511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38348" y="5135285"/>
            <a:ext cx="2742962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Long-Term Contracts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738348" y="5583079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Incentivize customers with extended contracts.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4594" y="6261259"/>
            <a:ext cx="1125974" cy="135112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38348" y="6486406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Loyalty Programs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738348" y="6934200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Implement programs reducing churn by up to 5%.</a:t>
            </a:r>
            <a:endParaRPr lang="en-US" sz="175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9713DC3-1D99-67F7-2C17-8565E19183DF}"/>
              </a:ext>
            </a:extLst>
          </p:cNvPr>
          <p:cNvSpPr/>
          <p:nvPr/>
        </p:nvSpPr>
        <p:spPr>
          <a:xfrm>
            <a:off x="12775474" y="7443907"/>
            <a:ext cx="1854926" cy="91892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258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517" y="319833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spc="-300" dirty="0">
                <a:solidFill>
                  <a:srgbClr val="FFE14D"/>
                </a:solidFill>
                <a:latin typeface="Century" panose="02040604050505020304" pitchFamily="18" charset="0"/>
                <a:ea typeface="Comfortaa Bold" pitchFamily="34" charset="-122"/>
                <a:cs typeface="Comfortaa Bold" pitchFamily="34" charset="-120"/>
              </a:rPr>
              <a:t>Conclusion</a:t>
            </a:r>
            <a:endParaRPr lang="en-US" sz="4300" b="1" spc="-300" dirty="0">
              <a:latin typeface="Century" panose="020406040505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66280" y="6078736"/>
            <a:ext cx="329279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069925" y="5587722"/>
            <a:ext cx="284035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069925" y="6078736"/>
            <a:ext cx="329279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473571" y="558772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473571" y="6078736"/>
            <a:ext cx="329279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A0B46D-9AED-3BEE-6565-61E9D27A6F9D}"/>
              </a:ext>
            </a:extLst>
          </p:cNvPr>
          <p:cNvSpPr txBox="1"/>
          <p:nvPr/>
        </p:nvSpPr>
        <p:spPr>
          <a:xfrm>
            <a:off x="800048" y="3457496"/>
            <a:ext cx="12966315" cy="3190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churn analysis reveals that </a:t>
            </a:r>
            <a:r>
              <a:rPr lang="en-US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approximately one in every four customers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leaves the telecom service, with distinct trends explaining why. The most influential factors behind churn are </a:t>
            </a:r>
            <a:r>
              <a:rPr lang="en-US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contract length, tenure, monthly charges, payment method, and age group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Notably, </a:t>
            </a:r>
            <a:r>
              <a:rPr lang="en-US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short-term and high-cost services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result in higher churn, while </a:t>
            </a:r>
            <a:r>
              <a:rPr lang="en-US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long-term plans and automatic payments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contribute significantly to customer retention. Additionally, </a:t>
            </a:r>
            <a:r>
              <a:rPr lang="en-US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customers and senior citizens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represent vulnerable segments that require tailored engagement strategies.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D76FAE-C195-4B89-B104-62FD47E6330A}"/>
              </a:ext>
            </a:extLst>
          </p:cNvPr>
          <p:cNvSpPr txBox="1"/>
          <p:nvPr/>
        </p:nvSpPr>
        <p:spPr>
          <a:xfrm>
            <a:off x="303150" y="6850026"/>
            <a:ext cx="13661043" cy="916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conclusion, </a:t>
            </a:r>
            <a:r>
              <a:rPr lang="en-US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data-driven customer retention strategy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rooted in understanding the behavioral and demographic patterns identified in this analysis, will be key to reducing churn and increasing lifetime value.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8ECD0F2-2430-0446-7796-F723E3ADFF6C}"/>
              </a:ext>
            </a:extLst>
          </p:cNvPr>
          <p:cNvSpPr/>
          <p:nvPr/>
        </p:nvSpPr>
        <p:spPr>
          <a:xfrm>
            <a:off x="12775474" y="7443907"/>
            <a:ext cx="1854926" cy="91892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3640" y="918805"/>
            <a:ext cx="7589520" cy="1233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Introduction: Understanding Customer Churn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63640" y="2485549"/>
            <a:ext cx="499586" cy="499586"/>
          </a:xfrm>
          <a:prstGeom prst="roundRect">
            <a:avLst>
              <a:gd name="adj" fmla="val 6667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985278" y="2561868"/>
            <a:ext cx="246745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What is Churn?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985278" y="3003471"/>
            <a:ext cx="6867882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Customers leaving or not renewing their telecom service.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63640" y="3802856"/>
            <a:ext cx="499586" cy="499586"/>
          </a:xfrm>
          <a:prstGeom prst="roundRect">
            <a:avLst>
              <a:gd name="adj" fmla="val 6667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985278" y="3879175"/>
            <a:ext cx="246745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Impact on </a:t>
            </a:r>
            <a:r>
              <a:rPr lang="en-US" sz="19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Telcoms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985278" y="4320778"/>
            <a:ext cx="6867882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Leads to revenue loss and higher acquisition costs.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63640" y="5120164"/>
            <a:ext cx="499586" cy="499586"/>
          </a:xfrm>
          <a:prstGeom prst="roundRect">
            <a:avLst>
              <a:gd name="adj" fmla="val 6667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985278" y="5196483"/>
            <a:ext cx="246745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Industry Context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985278" y="5638086"/>
            <a:ext cx="6867882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Average monthly churn rate is 1.5% to 2% in telecom.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63640" y="6437471"/>
            <a:ext cx="499586" cy="499586"/>
          </a:xfrm>
          <a:prstGeom prst="roundRect">
            <a:avLst>
              <a:gd name="adj" fmla="val 6667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985278" y="6513790"/>
            <a:ext cx="246745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Goal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985278" y="6955393"/>
            <a:ext cx="6867882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Analyze data to find patterns and predict churn risk.</a:t>
            </a:r>
            <a:endParaRPr lang="en-US" sz="17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F2B406F-BAAB-8834-080C-2E213AAD49DC}"/>
              </a:ext>
            </a:extLst>
          </p:cNvPr>
          <p:cNvSpPr/>
          <p:nvPr/>
        </p:nvSpPr>
        <p:spPr>
          <a:xfrm>
            <a:off x="12775474" y="7443907"/>
            <a:ext cx="1854926" cy="91892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4885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Dataset Overview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517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Dataset Source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4147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Telco churn data from Kaggle, 7,043 records, 21 features.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517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Features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141470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Demographics (gender, age)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372695" y="462284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Service usage and contract type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372695" y="549925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Billing and payment methods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881354" y="35517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Imbalance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9881354" y="414147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27% of customers have churned, indicating imbalance.</a:t>
            </a:r>
            <a:endParaRPr lang="en-US" sz="19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43521B-639B-2CB6-5CC3-14BE4428C774}"/>
              </a:ext>
            </a:extLst>
          </p:cNvPr>
          <p:cNvSpPr/>
          <p:nvPr/>
        </p:nvSpPr>
        <p:spPr>
          <a:xfrm>
            <a:off x="12775474" y="7443907"/>
            <a:ext cx="1854926" cy="91892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A7C200F-DDB3-E7FC-9560-2442CF80B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6" y="1387987"/>
            <a:ext cx="4612748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 ensure the dataset was ready for analysis, I began by checking the data structure using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.info()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.describe()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 This gave an overview of the data types, ranges, and basic statistics for numerical columns. I then performed a thorough null value check, and fortunately, the dataset contained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 missing values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Next, I reviewed the distributions of categorical and numerical features to understand the data better and spot any irregularities. This step set the foundation for reliable visualizations and meaningful insights.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A80EC-AA3E-5DED-A06B-177E38E4152B}"/>
              </a:ext>
            </a:extLst>
          </p:cNvPr>
          <p:cNvSpPr txBox="1"/>
          <p:nvPr/>
        </p:nvSpPr>
        <p:spPr>
          <a:xfrm>
            <a:off x="365760" y="535577"/>
            <a:ext cx="12631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🔧 Data Preprocessing &amp; Initial Exploration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DA700-7A73-2BA5-A9C3-AD7E1AC2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54" y="2729951"/>
            <a:ext cx="3645087" cy="4483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361F5-018F-2ECA-A73C-193E14B2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993" y="1750792"/>
            <a:ext cx="5434150" cy="1759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7CD51D-E884-32AB-7434-E2EF25269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993" y="3721331"/>
            <a:ext cx="5434150" cy="4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6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5D9C46-86B4-9A8F-94EC-B5D2B23CCC9A}"/>
              </a:ext>
            </a:extLst>
          </p:cNvPr>
          <p:cNvSpPr txBox="1"/>
          <p:nvPr/>
        </p:nvSpPr>
        <p:spPr>
          <a:xfrm>
            <a:off x="0" y="92167"/>
            <a:ext cx="11312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FFC000"/>
                </a:solidFill>
              </a:rPr>
              <a:t>                    📊 </a:t>
            </a:r>
            <a:r>
              <a:rPr lang="en-US" sz="4800" b="1" dirty="0">
                <a:solidFill>
                  <a:srgbClr val="FFC000"/>
                </a:solidFill>
              </a:rPr>
              <a:t>Starting the </a:t>
            </a:r>
            <a:r>
              <a:rPr lang="en-US" sz="4800" b="1" dirty="0" err="1">
                <a:solidFill>
                  <a:srgbClr val="FFC000"/>
                </a:solidFill>
              </a:rPr>
              <a:t>DataAnalysis</a:t>
            </a:r>
            <a:endParaRPr lang="en-US" sz="4800" dirty="0">
              <a:solidFill>
                <a:srgbClr val="FFC000"/>
              </a:solidFill>
            </a:endParaRPr>
          </a:p>
        </p:txBody>
      </p:sp>
      <p:pic>
        <p:nvPicPr>
          <p:cNvPr id="2053" name="Picture 5" descr="Uploaded image">
            <a:extLst>
              <a:ext uri="{FF2B5EF4-FFF2-40B4-BE49-F238E27FC236}">
                <a16:creationId xmlns:a16="http://schemas.microsoft.com/office/drawing/2014/main" id="{55A41410-B560-DFB5-754B-AF6834790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453310"/>
            <a:ext cx="7230128" cy="468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EF893C-7325-6587-A965-8F20B8647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817" y="895577"/>
            <a:ext cx="1409482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📈 Customer Churn Distribution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                    To understand the basic distribution of customers who stayed and those who left, a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countplot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was used to visualize the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 Unicode MS" panose="020B0604020202020204" pitchFamily="34" charset="-128"/>
              </a:rPr>
              <a:t>Churn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 column.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Observation: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48718-E06A-006C-79EC-7E98405EBDF2}"/>
              </a:ext>
            </a:extLst>
          </p:cNvPr>
          <p:cNvSpPr txBox="1"/>
          <p:nvPr/>
        </p:nvSpPr>
        <p:spPr>
          <a:xfrm>
            <a:off x="365760" y="3083981"/>
            <a:ext cx="7315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Out of all customers,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5,174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did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not churn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, while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1,869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customers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did churn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This shows that around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26.5% of customers left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, indicating a significant churn problem worth deeper analysis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04866549-9673-AEC7-90C2-0FD9A84B1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900" y="4984902"/>
            <a:ext cx="7230128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❓ Why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Countplot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 Was Used: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                      </a:t>
            </a:r>
            <a:r>
              <a:rPr lang="en-US" altLang="en-US" sz="2000" dirty="0" err="1">
                <a:solidFill>
                  <a:schemeClr val="bg1"/>
                </a:solidFill>
                <a:latin typeface="Arial Unicode MS" panose="020B0604020202020204" pitchFamily="34" charset="-128"/>
              </a:rPr>
              <a:t>C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ountplot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is ideal for visualizing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frequency of categorical values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making it perfect for showing how many customers fall into the 'Yes' or 'No' churn categories.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24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C8410-5DC0-BBD6-AD95-2AC5A017F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8653"/>
            <a:ext cx="14486709" cy="500116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91FBB3C-D03C-DF6C-3AD4-82865522C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02" y="507760"/>
            <a:ext cx="11051177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🥧 Customer Churn Percentage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                    The pie chart shows that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26.54%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customers have churned, while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73.46%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have remained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A2A7C46-C89D-F83C-3252-C94D73B68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02" y="1078073"/>
            <a:ext cx="11051177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📌 Why Pie Chart Was Used: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Pie charts are ideal for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showing proportions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 a simple and visual way.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 clearly highlights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churn rate share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compared to the whole customer base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521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B556EE-5ED7-179B-DB3C-63167FABA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585" y="3426975"/>
            <a:ext cx="7906156" cy="4667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168BAD-081C-0D65-7810-36F65163AC7B}"/>
              </a:ext>
            </a:extLst>
          </p:cNvPr>
          <p:cNvSpPr txBox="1"/>
          <p:nvPr/>
        </p:nvSpPr>
        <p:spPr>
          <a:xfrm>
            <a:off x="391884" y="285537"/>
            <a:ext cx="1366374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rgbClr val="FFC000"/>
                </a:solidFill>
              </a:rPr>
              <a:t>👥 Gender-Based Churn Analysis</a:t>
            </a:r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</a:rPr>
              <a:t>This chart compares the number of male and female customers who churned versus those who stayed.</a:t>
            </a:r>
          </a:p>
          <a:p>
            <a:pPr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C000"/>
                </a:solidFill>
              </a:rPr>
              <a:t>Observation:</a:t>
            </a:r>
            <a:endParaRPr lang="en-US" sz="28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Among </a:t>
            </a:r>
            <a:r>
              <a:rPr lang="en-US" sz="2000" b="1" dirty="0">
                <a:solidFill>
                  <a:schemeClr val="bg1"/>
                </a:solidFill>
              </a:rPr>
              <a:t>female customers</a:t>
            </a:r>
            <a:r>
              <a:rPr lang="en-US" sz="2000" dirty="0">
                <a:solidFill>
                  <a:schemeClr val="bg1"/>
                </a:solidFill>
              </a:rPr>
              <a:t>, around </a:t>
            </a:r>
            <a:r>
              <a:rPr lang="en-US" sz="2000" b="1" dirty="0">
                <a:solidFill>
                  <a:schemeClr val="bg1"/>
                </a:solidFill>
              </a:rPr>
              <a:t>2,549</a:t>
            </a:r>
            <a:r>
              <a:rPr lang="en-US" sz="2000" dirty="0">
                <a:solidFill>
                  <a:schemeClr val="bg1"/>
                </a:solidFill>
              </a:rPr>
              <a:t> stayed and </a:t>
            </a:r>
            <a:r>
              <a:rPr lang="en-US" sz="2000" b="1" dirty="0">
                <a:solidFill>
                  <a:schemeClr val="bg1"/>
                </a:solidFill>
              </a:rPr>
              <a:t>939</a:t>
            </a:r>
            <a:r>
              <a:rPr lang="en-US" sz="2000" dirty="0">
                <a:solidFill>
                  <a:schemeClr val="bg1"/>
                </a:solidFill>
              </a:rPr>
              <a:t> churned.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Among </a:t>
            </a:r>
            <a:r>
              <a:rPr lang="en-US" sz="2000" b="1" dirty="0">
                <a:solidFill>
                  <a:schemeClr val="bg1"/>
                </a:solidFill>
              </a:rPr>
              <a:t>male customers</a:t>
            </a:r>
            <a:r>
              <a:rPr lang="en-US" sz="2000" dirty="0">
                <a:solidFill>
                  <a:schemeClr val="bg1"/>
                </a:solidFill>
              </a:rPr>
              <a:t>, around </a:t>
            </a:r>
            <a:r>
              <a:rPr lang="en-US" sz="2000" b="1" dirty="0">
                <a:solidFill>
                  <a:schemeClr val="bg1"/>
                </a:solidFill>
              </a:rPr>
              <a:t>2,625</a:t>
            </a:r>
            <a:r>
              <a:rPr lang="en-US" sz="2000" dirty="0">
                <a:solidFill>
                  <a:schemeClr val="bg1"/>
                </a:solidFill>
              </a:rPr>
              <a:t> stayed and </a:t>
            </a:r>
            <a:r>
              <a:rPr lang="en-US" sz="2000" b="1" dirty="0">
                <a:solidFill>
                  <a:schemeClr val="bg1"/>
                </a:solidFill>
              </a:rPr>
              <a:t>930</a:t>
            </a:r>
            <a:r>
              <a:rPr lang="en-US" sz="2000" dirty="0">
                <a:solidFill>
                  <a:schemeClr val="bg1"/>
                </a:solidFill>
              </a:rPr>
              <a:t> churned.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churn rates for both genders are </a:t>
            </a:r>
            <a:r>
              <a:rPr lang="en-US" sz="2000" b="1" dirty="0">
                <a:solidFill>
                  <a:schemeClr val="bg1"/>
                </a:solidFill>
              </a:rPr>
              <a:t>nearly equal</a:t>
            </a:r>
            <a:r>
              <a:rPr lang="en-US" sz="2000" dirty="0">
                <a:solidFill>
                  <a:schemeClr val="bg1"/>
                </a:solidFill>
              </a:rPr>
              <a:t>, suggesting that </a:t>
            </a:r>
            <a:r>
              <a:rPr lang="en-US" sz="2000" b="1" dirty="0">
                <a:solidFill>
                  <a:schemeClr val="bg1"/>
                </a:solidFill>
              </a:rPr>
              <a:t>gender does not play a significant role</a:t>
            </a:r>
            <a:r>
              <a:rPr lang="en-US" sz="2000" dirty="0">
                <a:solidFill>
                  <a:schemeClr val="bg1"/>
                </a:solidFill>
              </a:rPr>
              <a:t> in predicting customer churn.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This insight helps narrow down the analysis by confirming that </a:t>
            </a:r>
            <a:r>
              <a:rPr lang="en-US" sz="2000" b="1" dirty="0">
                <a:solidFill>
                  <a:schemeClr val="bg1"/>
                </a:solidFill>
              </a:rPr>
              <a:t>other factors</a:t>
            </a:r>
            <a:r>
              <a:rPr lang="en-US" sz="2000" dirty="0">
                <a:solidFill>
                  <a:schemeClr val="bg1"/>
                </a:solidFill>
              </a:rPr>
              <a:t> (like contract type, tenure, or payment method) may have more impact.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76077AC-D70E-1418-E477-F94D82565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59" y="4144098"/>
            <a:ext cx="6095387" cy="264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📌 Why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Countplot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 Was Used: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000" dirty="0">
              <a:solidFill>
                <a:schemeClr val="bg1"/>
              </a:solidFill>
              <a:latin typeface="Arial Unicode MS" panose="020B0604020202020204" pitchFamily="34" charset="-128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 err="1">
                <a:solidFill>
                  <a:schemeClr val="bg1"/>
                </a:solidFill>
                <a:latin typeface="Arial Unicode MS" panose="020B0604020202020204" pitchFamily="34" charset="-128"/>
              </a:rPr>
              <a:t>C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ountplot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is perfect for comparing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multiple categories within a feature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 allows us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visually distinguish churn patterns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between male and female groups in one glance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229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5A6CC0-4671-0337-230A-3739D1764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825" y="2280698"/>
            <a:ext cx="9321575" cy="2496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58D1D-BD76-8E16-4D7D-44E8ABE98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172" y="4813124"/>
            <a:ext cx="8636444" cy="3416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953256-DAB1-0043-1F1D-D352FDFF19FB}"/>
              </a:ext>
            </a:extLst>
          </p:cNvPr>
          <p:cNvSpPr txBox="1"/>
          <p:nvPr/>
        </p:nvSpPr>
        <p:spPr>
          <a:xfrm>
            <a:off x="166155" y="36412"/>
            <a:ext cx="1374578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rgbClr val="FFC000"/>
                </a:solidFill>
              </a:rPr>
              <a:t>👴 Churn by Senior Citizen Status</a:t>
            </a:r>
          </a:p>
          <a:p>
            <a:pPr>
              <a:buNone/>
            </a:pPr>
            <a:endParaRPr lang="en-US" sz="1200" b="1" dirty="0">
              <a:solidFill>
                <a:srgbClr val="FFC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Insight: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41.68%</a:t>
            </a:r>
            <a:r>
              <a:rPr lang="en-US" sz="2000" dirty="0">
                <a:solidFill>
                  <a:schemeClr val="bg1"/>
                </a:solidFill>
              </a:rPr>
              <a:t> of senior citizens have churned compared to only </a:t>
            </a:r>
            <a:r>
              <a:rPr lang="en-US" sz="2000" b="1" dirty="0">
                <a:solidFill>
                  <a:schemeClr val="bg1"/>
                </a:solidFill>
              </a:rPr>
              <a:t>23.61%</a:t>
            </a:r>
            <a:r>
              <a:rPr lang="en-US" sz="2000" dirty="0">
                <a:solidFill>
                  <a:schemeClr val="bg1"/>
                </a:solidFill>
              </a:rPr>
              <a:t> of non-senior citizens.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→ This shows </a:t>
            </a:r>
            <a:r>
              <a:rPr lang="en-US" sz="2000" b="1" dirty="0">
                <a:solidFill>
                  <a:schemeClr val="bg1"/>
                </a:solidFill>
              </a:rPr>
              <a:t>senior citizens are more likely to leave</a:t>
            </a:r>
            <a:r>
              <a:rPr lang="en-US" sz="2000" dirty="0">
                <a:solidFill>
                  <a:schemeClr val="bg1"/>
                </a:solidFill>
              </a:rPr>
              <a:t> the service.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1D8E4D-2C49-71B7-4651-B3835E2CC06D}"/>
              </a:ext>
            </a:extLst>
          </p:cNvPr>
          <p:cNvSpPr txBox="1"/>
          <p:nvPr/>
        </p:nvSpPr>
        <p:spPr>
          <a:xfrm>
            <a:off x="0" y="2076889"/>
            <a:ext cx="53088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rgbClr val="FFC000"/>
                </a:solidFill>
              </a:rPr>
              <a:t>📌 Why This Chart Was Used:</a:t>
            </a:r>
          </a:p>
          <a:p>
            <a:pPr>
              <a:buNone/>
            </a:pPr>
            <a:endParaRPr lang="en-US" sz="1200" b="1" dirty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 </a:t>
            </a:r>
            <a:r>
              <a:rPr lang="en-US" sz="2000" b="1" dirty="0">
                <a:solidFill>
                  <a:schemeClr val="bg1"/>
                </a:solidFill>
              </a:rPr>
              <a:t>stacked bar chart</a:t>
            </a:r>
            <a:r>
              <a:rPr lang="en-US" sz="2000" dirty="0">
                <a:solidFill>
                  <a:schemeClr val="bg1"/>
                </a:solidFill>
              </a:rPr>
              <a:t> is effective to </a:t>
            </a:r>
            <a:r>
              <a:rPr lang="en-US" sz="2000" b="1" dirty="0">
                <a:solidFill>
                  <a:schemeClr val="bg1"/>
                </a:solidFill>
              </a:rPr>
              <a:t>compare churn proportions within groups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It clearly shows the </a:t>
            </a:r>
            <a:r>
              <a:rPr lang="en-US" sz="2000" b="1" dirty="0">
                <a:solidFill>
                  <a:schemeClr val="bg1"/>
                </a:solidFill>
              </a:rPr>
              <a:t>churn percentage difference</a:t>
            </a:r>
            <a:r>
              <a:rPr lang="en-US" sz="2000" dirty="0">
                <a:solidFill>
                  <a:schemeClr val="bg1"/>
                </a:solidFill>
              </a:rPr>
              <a:t> between senior and non-senior customers in one view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36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C00B6-80C6-15DE-6C77-AAAA85D41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557" y="3426251"/>
            <a:ext cx="8312577" cy="4616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E2F236-48FC-4521-22F7-56F182620111}"/>
              </a:ext>
            </a:extLst>
          </p:cNvPr>
          <p:cNvSpPr txBox="1"/>
          <p:nvPr/>
        </p:nvSpPr>
        <p:spPr>
          <a:xfrm>
            <a:off x="339633" y="186662"/>
            <a:ext cx="10920549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rgbClr val="FFC000"/>
                </a:solidFill>
              </a:rPr>
              <a:t>⏳ </a:t>
            </a:r>
            <a:r>
              <a:rPr lang="en-US" sz="3200" b="1" dirty="0">
                <a:solidFill>
                  <a:srgbClr val="FFC000"/>
                </a:solidFill>
              </a:rPr>
              <a:t>Churn Based on Tenure</a:t>
            </a:r>
          </a:p>
          <a:p>
            <a:pPr>
              <a:buNone/>
            </a:pPr>
            <a:endParaRPr lang="en-US" sz="1400" b="1" dirty="0">
              <a:solidFill>
                <a:srgbClr val="FFC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Insight: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Customers with </a:t>
            </a:r>
            <a:r>
              <a:rPr lang="en-US" sz="2400" b="1" dirty="0">
                <a:solidFill>
                  <a:schemeClr val="bg1"/>
                </a:solidFill>
              </a:rPr>
              <a:t>very short tenure (especially 1–2 months)</a:t>
            </a:r>
            <a:r>
              <a:rPr lang="en-US" sz="2400" dirty="0">
                <a:solidFill>
                  <a:schemeClr val="bg1"/>
                </a:solidFill>
              </a:rPr>
              <a:t> show a </a:t>
            </a:r>
            <a:r>
              <a:rPr lang="en-US" sz="2400" b="1" dirty="0">
                <a:solidFill>
                  <a:schemeClr val="bg1"/>
                </a:solidFill>
              </a:rPr>
              <a:t>high churn rate</a:t>
            </a:r>
            <a:r>
              <a:rPr lang="en-US" sz="2400" dirty="0">
                <a:solidFill>
                  <a:schemeClr val="bg1"/>
                </a:solidFill>
              </a:rPr>
              <a:t>, indicated by taller orange bars on the left.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As tenure increases, the churn rate </a:t>
            </a:r>
            <a:r>
              <a:rPr lang="en-US" sz="2400" b="1" dirty="0">
                <a:solidFill>
                  <a:schemeClr val="bg1"/>
                </a:solidFill>
              </a:rPr>
              <a:t>gradually decreases</a:t>
            </a:r>
            <a:r>
              <a:rPr lang="en-US" sz="2400" dirty="0">
                <a:solidFill>
                  <a:schemeClr val="bg1"/>
                </a:solidFill>
              </a:rPr>
              <a:t>, and customers with </a:t>
            </a:r>
            <a:r>
              <a:rPr lang="en-US" sz="2400" b="1" dirty="0">
                <a:solidFill>
                  <a:schemeClr val="bg1"/>
                </a:solidFill>
              </a:rPr>
              <a:t>longer service durations (60–72 months)</a:t>
            </a:r>
            <a:r>
              <a:rPr lang="en-US" sz="2400" dirty="0">
                <a:solidFill>
                  <a:schemeClr val="bg1"/>
                </a:solidFill>
              </a:rPr>
              <a:t> are </a:t>
            </a:r>
            <a:r>
              <a:rPr lang="en-US" sz="2400" b="1" dirty="0">
                <a:solidFill>
                  <a:schemeClr val="bg1"/>
                </a:solidFill>
              </a:rPr>
              <a:t>far less likely to churn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→ This suggests that </a:t>
            </a:r>
            <a:r>
              <a:rPr lang="en-US" sz="2400" b="1" dirty="0">
                <a:solidFill>
                  <a:schemeClr val="bg1"/>
                </a:solidFill>
              </a:rPr>
              <a:t>early-stage customer experience is critical</a:t>
            </a:r>
            <a:r>
              <a:rPr lang="en-US" sz="2400" dirty="0">
                <a:solidFill>
                  <a:schemeClr val="bg1"/>
                </a:solidFill>
              </a:rPr>
              <a:t> in retention.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2AFF254-8B24-1E00-A707-7A2EB861D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633" y="3641736"/>
            <a:ext cx="5862924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📌 Why a Histogram Was Used: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histogram is ideal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showing the distribution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a continuous variable like tenure.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Using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hue='Churn'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allows us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compare churn vs non-churn across time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 a single plot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033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1032</Words>
  <Application>Microsoft Office PowerPoint</Application>
  <PresentationFormat>Custom</PresentationFormat>
  <Paragraphs>101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Comfortaa Bold</vt:lpstr>
      <vt:lpstr>Raleway Bold</vt:lpstr>
      <vt:lpstr>Wingdings</vt:lpstr>
      <vt:lpstr>Arial Unicode MS</vt:lpstr>
      <vt:lpstr>Arial</vt:lpstr>
      <vt:lpstr>Century</vt:lpstr>
      <vt:lpstr>Raleway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mohammed khezer</cp:lastModifiedBy>
  <cp:revision>4</cp:revision>
  <dcterms:created xsi:type="dcterms:W3CDTF">2025-05-21T14:54:09Z</dcterms:created>
  <dcterms:modified xsi:type="dcterms:W3CDTF">2025-05-22T14:09:06Z</dcterms:modified>
</cp:coreProperties>
</file>